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1" r:id="rId4"/>
    <p:sldId id="262" r:id="rId5"/>
    <p:sldId id="263" r:id="rId6"/>
    <p:sldId id="265" r:id="rId7"/>
    <p:sldId id="628" r:id="rId8"/>
    <p:sldId id="279" r:id="rId9"/>
    <p:sldId id="260" r:id="rId10"/>
    <p:sldId id="272" r:id="rId11"/>
    <p:sldId id="629" r:id="rId12"/>
    <p:sldId id="630" r:id="rId13"/>
    <p:sldId id="632" r:id="rId14"/>
    <p:sldId id="633" r:id="rId15"/>
    <p:sldId id="635" r:id="rId16"/>
    <p:sldId id="636" r:id="rId17"/>
    <p:sldId id="634" r:id="rId18"/>
    <p:sldId id="637" r:id="rId19"/>
    <p:sldId id="274" r:id="rId20"/>
    <p:sldId id="276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jVsEBpcvHPxCk7HmK3kE+kqAvB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700769-78AA-D5A0-2717-AB4FD8039B89}" name="Onne Slooten" initials="OS" userId="S::oslooten@amsterdams.com::893cef61-8573-4681-89ee-d331c43e5d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551" autoAdjust="0"/>
  </p:normalViewPr>
  <p:slideViewPr>
    <p:cSldViewPr snapToGrid="0">
      <p:cViewPr varScale="1">
        <p:scale>
          <a:sx n="64" d="100"/>
          <a:sy n="64" d="100"/>
        </p:scale>
        <p:origin x="13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a57b805b07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2a57b805b0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7520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>
          <a:extLst>
            <a:ext uri="{FF2B5EF4-FFF2-40B4-BE49-F238E27FC236}">
              <a16:creationId xmlns:a16="http://schemas.microsoft.com/office/drawing/2014/main" id="{79750E02-2300-C803-C83C-B4F11789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>
            <a:extLst>
              <a:ext uri="{FF2B5EF4-FFF2-40B4-BE49-F238E27FC236}">
                <a16:creationId xmlns:a16="http://schemas.microsoft.com/office/drawing/2014/main" id="{F2B592EF-2F39-3D2B-3E42-BD58641898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>
            <a:extLst>
              <a:ext uri="{FF2B5EF4-FFF2-40B4-BE49-F238E27FC236}">
                <a16:creationId xmlns:a16="http://schemas.microsoft.com/office/drawing/2014/main" id="{830185FA-DEBD-1396-9160-EB66615427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Opmerken: </a:t>
            </a:r>
            <a:r>
              <a:rPr lang="nl-NL" dirty="0" err="1"/>
              <a:t>leerlingmodus</a:t>
            </a:r>
            <a:r>
              <a:rPr lang="nl-NL" dirty="0"/>
              <a:t> betekent niet: speel een leerling. Het betekent alleen dat je moet doen wat de leerling moet doen. Doe je best!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Tijd: 50 min.</a:t>
            </a:r>
            <a:endParaRPr dirty="0"/>
          </a:p>
        </p:txBody>
      </p:sp>
      <p:sp>
        <p:nvSpPr>
          <p:cNvPr id="149" name="Google Shape;149;p6:notes">
            <a:extLst>
              <a:ext uri="{FF2B5EF4-FFF2-40B4-BE49-F238E27FC236}">
                <a16:creationId xmlns:a16="http://schemas.microsoft.com/office/drawing/2014/main" id="{BE1156D2-AE7D-0584-5A4A-150280A03A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344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45 min.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363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55 min.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997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Vragen:</a:t>
            </a:r>
          </a:p>
          <a:p>
            <a:pPr>
              <a:buFontTx/>
              <a:buChar char="-"/>
            </a:pPr>
            <a:r>
              <a:rPr lang="nl-NL" dirty="0"/>
              <a:t>Wat tekenen we allemaal?</a:t>
            </a:r>
          </a:p>
          <a:p>
            <a:pPr>
              <a:buFontTx/>
              <a:buChar char="-"/>
            </a:pPr>
            <a:r>
              <a:rPr lang="nl-NL" dirty="0"/>
              <a:t>Waarom heeft niemand een vrouw getekend? Of iemand van kleur?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998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60 min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604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70 min.</a:t>
            </a:r>
            <a:endParaRPr dirty="0"/>
          </a:p>
        </p:txBody>
      </p:sp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Eind</a:t>
            </a:r>
            <a:endParaRPr dirty="0"/>
          </a:p>
        </p:txBody>
      </p:sp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Opmerken: </a:t>
            </a:r>
            <a:r>
              <a:rPr lang="nl-NL" dirty="0" err="1"/>
              <a:t>leerlingmodus</a:t>
            </a:r>
            <a:r>
              <a:rPr lang="nl-NL" dirty="0"/>
              <a:t> betekent niet: speel een leerling. Het betekent alleen dat je moet doen wat de leerling moet doen. Doe je best!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Tijd: 5 min</a:t>
            </a:r>
            <a:endParaRPr dirty="0"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64528" y="4704031"/>
            <a:ext cx="5316220" cy="38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nl-NL" dirty="0"/>
              <a:t>Op apart whiteboard: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  <a:tabLst/>
              <a:defRPr/>
            </a:pPr>
            <a:r>
              <a:rPr lang="nl-NL" dirty="0"/>
              <a:t>Bewegingsdiagram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  <a:tabLst/>
              <a:defRPr/>
            </a:pPr>
            <a:r>
              <a:rPr lang="nl-NL" dirty="0"/>
              <a:t>Eventuele andere </a:t>
            </a:r>
            <a:r>
              <a:rPr lang="nl-NL" dirty="0" err="1"/>
              <a:t>represenaties</a:t>
            </a: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None/>
              <a:tabLst/>
              <a:defRPr/>
            </a:pPr>
            <a:r>
              <a:rPr lang="nl-NL" dirty="0"/>
              <a:t>Aankondigen: we presenteren aan elkaar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nl-NL" dirty="0"/>
              <a:t>Denk aan: </a:t>
            </a:r>
            <a:r>
              <a:rPr lang="nl-NL" dirty="0" err="1"/>
              <a:t>v,t</a:t>
            </a:r>
            <a:r>
              <a:rPr lang="nl-NL" dirty="0"/>
              <a:t>-diagram, </a:t>
            </a:r>
            <a:r>
              <a:rPr lang="nl-NL" dirty="0" err="1"/>
              <a:t>a,t</a:t>
            </a:r>
            <a:r>
              <a:rPr lang="nl-NL" dirty="0"/>
              <a:t>-diagram systeemschema, krachtendiagram, energie cirkeldiagram, energie staafdiagram, etc.)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/>
              <a:t>Let op: alleen kwalitatief</a:t>
            </a:r>
            <a:endParaRPr dirty="0"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1222375"/>
            <a:ext cx="5864225" cy="3298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64528" y="4704031"/>
            <a:ext cx="5316220" cy="38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/>
              <a:t>-20 min.</a:t>
            </a:r>
            <a:endParaRPr dirty="0"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1222375"/>
            <a:ext cx="5864225" cy="3298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49FCE774-A240-7216-27D7-C2B014A7A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>
            <a:extLst>
              <a:ext uri="{FF2B5EF4-FFF2-40B4-BE49-F238E27FC236}">
                <a16:creationId xmlns:a16="http://schemas.microsoft.com/office/drawing/2014/main" id="{025DB69F-8D38-B5A1-C596-35F555BC95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4528" y="4704031"/>
            <a:ext cx="5316220" cy="38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/>
              <a:t>35 min.</a:t>
            </a:r>
            <a:endParaRPr dirty="0"/>
          </a:p>
        </p:txBody>
      </p:sp>
      <p:sp>
        <p:nvSpPr>
          <p:cNvPr id="175" name="Google Shape;175;p10:notes">
            <a:extLst>
              <a:ext uri="{FF2B5EF4-FFF2-40B4-BE49-F238E27FC236}">
                <a16:creationId xmlns:a16="http://schemas.microsoft.com/office/drawing/2014/main" id="{2D2D976E-B787-3549-4B84-6C0E810F51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1222375"/>
            <a:ext cx="5864225" cy="3298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7143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40 min.</a:t>
            </a:r>
            <a:endParaRPr dirty="0"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655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40 min.</a:t>
            </a:r>
            <a:endParaRPr dirty="0"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722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2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sz="8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24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35" name="Google Shape;35;p2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25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3" name="Google Shape;43;p2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25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9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2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Google Shape;79;p2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2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0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86" name="Google Shape;86;p30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" name="Google Shape;88;p30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9" name="Google Shape;89;p3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3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sz="54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14" name="Google Shape;14;p21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Google Shape;15;p2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4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2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linginstruction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hyperlink" Target="https://maken.wikiwijs.nl/203809/Modeldidactie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"/>
          <p:cNvSpPr txBox="1">
            <a:spLocks noGrp="1"/>
          </p:cNvSpPr>
          <p:nvPr>
            <p:ph type="subTitle" idx="4294967295"/>
          </p:nvPr>
        </p:nvSpPr>
        <p:spPr>
          <a:xfrm>
            <a:off x="1574499" y="4140548"/>
            <a:ext cx="7891463" cy="188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marR="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Noto Sans Symbols"/>
              <a:buChar char="▪"/>
            </a:pPr>
            <a:r>
              <a:rPr lang="nl-NL" sz="2900" b="0" i="0" u="none" strike="noStrike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WND conferentie</a:t>
            </a:r>
            <a:endParaRPr sz="20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182880" marR="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Noto Sans Symbols"/>
              <a:buChar char="▪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12/13 december 2025</a:t>
            </a:r>
            <a:endParaRPr sz="20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Arial"/>
              <a:buChar char="•"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Onne Slooten</a:t>
            </a:r>
            <a:endParaRPr sz="2000" b="0" i="0" u="none" strike="noStrike" cap="none" dirty="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0" name="Google Shape;110;p1" descr="Afbeelding met tekst, Lettertype, Graphics, logo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1443" y="1287735"/>
            <a:ext cx="9727835" cy="2521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/>
          <p:nvPr/>
        </p:nvSpPr>
        <p:spPr>
          <a:xfrm>
            <a:off x="8229600" y="101600"/>
            <a:ext cx="3818021" cy="11861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57b805b07_0_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Trebuchet MS"/>
              <a:buNone/>
            </a:pPr>
            <a:r>
              <a:rPr lang="nl-NL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Ervaringen</a:t>
            </a:r>
            <a:endParaRPr/>
          </a:p>
        </p:txBody>
      </p:sp>
      <p:sp>
        <p:nvSpPr>
          <p:cNvPr id="241" name="Google Shape;241;g2a57b805b07_0_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nl-NL" dirty="0">
                <a:latin typeface="Trebuchet MS"/>
                <a:ea typeface="Trebuchet MS"/>
                <a:cs typeface="Trebuchet MS"/>
                <a:sym typeface="Trebuchet MS"/>
              </a:rPr>
              <a:t>Hoge participatie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1720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30"/>
              <a:buFont typeface="Trebuchet MS"/>
              <a:buChar char="▪"/>
            </a:pPr>
            <a:r>
              <a:rPr lang="nl-NL" dirty="0">
                <a:latin typeface="Trebuchet MS"/>
                <a:ea typeface="Trebuchet MS"/>
                <a:cs typeface="Trebuchet MS"/>
                <a:sym typeface="Trebuchet MS"/>
              </a:rPr>
              <a:t>Veel discussie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1720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30"/>
              <a:buFont typeface="Trebuchet MS"/>
              <a:buChar char="▪"/>
            </a:pPr>
            <a:r>
              <a:rPr lang="nl-NL" dirty="0">
                <a:latin typeface="Trebuchet MS"/>
                <a:ea typeface="Trebuchet MS"/>
                <a:cs typeface="Trebuchet MS"/>
                <a:sym typeface="Trebuchet MS"/>
              </a:rPr>
              <a:t>Leerlingen leren van elkaar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1720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30"/>
              <a:buFont typeface="Trebuchet MS"/>
              <a:buChar char="▪"/>
            </a:pPr>
            <a:r>
              <a:rPr lang="nl-NL" dirty="0">
                <a:latin typeface="Trebuchet MS"/>
                <a:ea typeface="Trebuchet MS"/>
                <a:cs typeface="Trebuchet MS"/>
                <a:sym typeface="Trebuchet MS"/>
              </a:rPr>
              <a:t>Veel verschillende vaardigheden komen samen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1720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30"/>
              <a:buFont typeface="Trebuchet MS"/>
              <a:buChar char="▪"/>
            </a:pPr>
            <a:r>
              <a:rPr lang="nl-NL" dirty="0">
                <a:latin typeface="Trebuchet MS"/>
                <a:ea typeface="Trebuchet MS"/>
                <a:cs typeface="Trebuchet MS"/>
                <a:sym typeface="Trebuchet MS"/>
              </a:rPr>
              <a:t>Foute mentale modellen komen snel boven tafel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nl-NL" dirty="0">
                <a:latin typeface="Trebuchet MS"/>
                <a:ea typeface="Trebuchet MS"/>
                <a:cs typeface="Trebuchet MS"/>
                <a:sym typeface="Trebuchet MS"/>
              </a:rPr>
              <a:t>Leren blijkt uit consistente beschrijving in verschillende representaties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1720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30"/>
              <a:buFont typeface="Trebuchet MS"/>
              <a:buChar char="▪"/>
            </a:pPr>
            <a:r>
              <a:rPr lang="nl-NL" dirty="0">
                <a:latin typeface="Trebuchet MS"/>
                <a:ea typeface="Trebuchet MS"/>
                <a:cs typeface="Trebuchet MS"/>
                <a:sym typeface="Trebuchet MS"/>
              </a:rPr>
              <a:t>Whiteboards worden steeds overzichtelijker</a:t>
            </a: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9080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67EF5EE3-8D5A-DFEA-A00C-5F9E963C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>
            <a:extLst>
              <a:ext uri="{FF2B5EF4-FFF2-40B4-BE49-F238E27FC236}">
                <a16:creationId xmlns:a16="http://schemas.microsoft.com/office/drawing/2014/main" id="{65D2FBE0-7064-1FBF-8CCF-3E2A7D6804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Trebuchet MS"/>
              <a:buNone/>
            </a:pPr>
            <a:r>
              <a:rPr lang="nl-NL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Burgerschap</a:t>
            </a:r>
            <a:endParaRPr dirty="0"/>
          </a:p>
        </p:txBody>
      </p:sp>
      <p:sp>
        <p:nvSpPr>
          <p:cNvPr id="152" name="Google Shape;152;p6">
            <a:extLst>
              <a:ext uri="{FF2B5EF4-FFF2-40B4-BE49-F238E27FC236}">
                <a16:creationId xmlns:a16="http://schemas.microsoft.com/office/drawing/2014/main" id="{8B169323-5B19-AFCA-0758-666091E5EF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67128" y="5067300"/>
            <a:ext cx="9453372" cy="101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nl-NL" sz="2400" dirty="0"/>
              <a:t>Kan Modeldidactiek leerlingen een beter beeld geven van wetenschap in de maatschappij?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687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9CAEF-0884-36DB-812C-C47E3569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Traditioneel </a:t>
            </a:r>
            <a:r>
              <a:rPr lang="nl-NL" dirty="0" err="1"/>
              <a:t>vs</a:t>
            </a:r>
            <a:r>
              <a:rPr lang="nl-NL" dirty="0"/>
              <a:t> modeldidactiek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0D848D-89D8-9A3B-0870-6565ABCBE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4657184" cy="4050792"/>
          </a:xfrm>
        </p:spPr>
        <p:txBody>
          <a:bodyPr>
            <a:normAutofit fontScale="92500" lnSpcReduction="20000"/>
          </a:bodyPr>
          <a:lstStyle/>
          <a:p>
            <a:pPr marL="131445" indent="0">
              <a:buNone/>
            </a:pPr>
            <a:r>
              <a:rPr lang="nl-NL" b="1" dirty="0"/>
              <a:t>Traditionele les:</a:t>
            </a:r>
          </a:p>
          <a:p>
            <a:r>
              <a:rPr lang="nl-NL" dirty="0"/>
              <a:t>Docent demonstreert een proef en/of geeft uitleg.</a:t>
            </a:r>
          </a:p>
          <a:p>
            <a:r>
              <a:rPr lang="nl-NL" dirty="0"/>
              <a:t>Docent geeft een voorbeeld som.</a:t>
            </a:r>
          </a:p>
          <a:p>
            <a:r>
              <a:rPr lang="nl-NL" dirty="0"/>
              <a:t>Leerlingen maken opgaven.</a:t>
            </a:r>
          </a:p>
          <a:p>
            <a:r>
              <a:rPr lang="nl-NL" dirty="0"/>
              <a:t>Docent bespreekt de opgaven.</a:t>
            </a:r>
          </a:p>
          <a:p>
            <a:r>
              <a:rPr lang="nl-NL" dirty="0"/>
              <a:t>Docent geeft een samenvatting.</a:t>
            </a:r>
          </a:p>
          <a:p>
            <a:pPr lvl="1"/>
            <a:endParaRPr lang="nl-NL" dirty="0"/>
          </a:p>
          <a:p>
            <a:pPr marL="131445" indent="0">
              <a:buNone/>
            </a:pPr>
            <a:r>
              <a:rPr lang="nl-NL" b="1" dirty="0"/>
              <a:t>Bespreek in je groepje:</a:t>
            </a:r>
          </a:p>
          <a:p>
            <a:r>
              <a:rPr lang="nl-NL" dirty="0"/>
              <a:t>Welke impliciete boodschappen over ‘Wat is natuurkunde?’ zou een leerling kunnen halen uit deze opzet?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3F13052D-378D-031E-AE21-453491DD28FF}"/>
              </a:ext>
            </a:extLst>
          </p:cNvPr>
          <p:cNvSpPr txBox="1">
            <a:spLocks/>
          </p:cNvSpPr>
          <p:nvPr/>
        </p:nvSpPr>
        <p:spPr>
          <a:xfrm>
            <a:off x="6243427" y="2125258"/>
            <a:ext cx="4572963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257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25754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131445" indent="0">
              <a:buFont typeface="Noto Sans Symbols"/>
              <a:buNone/>
            </a:pPr>
            <a:r>
              <a:rPr lang="nl-NL" b="1" dirty="0"/>
              <a:t>Modeldidactiek les:</a:t>
            </a:r>
          </a:p>
          <a:p>
            <a:r>
              <a:rPr lang="nl-NL" dirty="0"/>
              <a:t>Leerlingen krijgen een opdracht.</a:t>
            </a:r>
          </a:p>
          <a:p>
            <a:r>
              <a:rPr lang="nl-NL" dirty="0"/>
              <a:t>Ze werken hieraan in kleine groepen op een whiteboard.</a:t>
            </a:r>
          </a:p>
          <a:p>
            <a:r>
              <a:rPr lang="nl-NL" dirty="0"/>
              <a:t>Docent loopt rond en stelt vragen.</a:t>
            </a:r>
          </a:p>
          <a:p>
            <a:r>
              <a:rPr lang="nl-NL" dirty="0"/>
              <a:t>Leerlingen presenteren hun resultaten.</a:t>
            </a:r>
          </a:p>
          <a:p>
            <a:r>
              <a:rPr lang="nl-NL" dirty="0"/>
              <a:t>Docent stimuleert discussie.</a:t>
            </a:r>
          </a:p>
          <a:p>
            <a:r>
              <a:rPr lang="nl-NL" dirty="0"/>
              <a:t>Docent checkt bij de klas de conclusies.</a:t>
            </a:r>
          </a:p>
          <a:p>
            <a:endParaRPr lang="nl-NL" dirty="0"/>
          </a:p>
          <a:p>
            <a:pPr marL="131445" indent="0">
              <a:buFont typeface="Noto Sans Symbols"/>
              <a:buNone/>
            </a:pPr>
            <a:r>
              <a:rPr lang="nl-NL" b="1" dirty="0"/>
              <a:t>Bespreek in je groepje:</a:t>
            </a:r>
          </a:p>
          <a:p>
            <a:r>
              <a:rPr lang="nl-NL" dirty="0"/>
              <a:t>Welke impliciete boodschappen over ‘Wat is natuurkunde?’ zou een leerling kunnen halen uit deze opzet?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3297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0EE35-4F74-BD21-47BF-AE7B1386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Burgerschapsles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7711AF-E4E1-2923-C4E0-78D0F46CD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182880" lvl="0" indent="-182880">
              <a:spcBef>
                <a:spcPts val="0"/>
              </a:spcBef>
              <a:buSzPct val="85000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Leerdoelen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</a:t>
            </a:r>
          </a:p>
          <a:p>
            <a:pPr marL="640080" lvl="1" indent="-182880">
              <a:lnSpc>
                <a:spcPct val="170000"/>
              </a:lnSpc>
              <a:spcBef>
                <a:spcPts val="0"/>
              </a:spcBef>
              <a:buSzPct val="85000"/>
            </a:pPr>
            <a:r>
              <a:rPr lang="nl-NL" sz="2200" dirty="0">
                <a:latin typeface="Trebuchet MS"/>
                <a:ea typeface="Trebuchet MS"/>
                <a:cs typeface="Trebuchet MS"/>
                <a:sym typeface="Trebuchet MS"/>
              </a:rPr>
              <a:t>Leerlingen zijn zich bewust van stereotypen over natuurkunde/natuurkundigen.</a:t>
            </a:r>
          </a:p>
          <a:p>
            <a:pPr marL="640080" lvl="1" indent="-182880">
              <a:lnSpc>
                <a:spcPct val="170000"/>
              </a:lnSpc>
              <a:spcBef>
                <a:spcPts val="0"/>
              </a:spcBef>
              <a:buSzPct val="85000"/>
            </a:pPr>
            <a:r>
              <a:rPr lang="nl-NL" sz="2200" dirty="0">
                <a:latin typeface="Trebuchet MS"/>
                <a:ea typeface="Trebuchet MS"/>
                <a:cs typeface="Trebuchet MS"/>
                <a:sym typeface="Trebuchet MS"/>
              </a:rPr>
              <a:t>Leerlingen zien hoe deze stereotypen schadelijk kunnen zijn voor individuen en de maatschappij</a:t>
            </a:r>
          </a:p>
          <a:p>
            <a:pPr marL="640080" lvl="1" indent="-182880">
              <a:lnSpc>
                <a:spcPct val="170000"/>
              </a:lnSpc>
              <a:spcBef>
                <a:spcPts val="0"/>
              </a:spcBef>
              <a:buSzPct val="85000"/>
            </a:pPr>
            <a:r>
              <a:rPr lang="nl-NL" sz="2200" dirty="0"/>
              <a:t>Leerlingen zien welke waarden belangrijk zijn voor een goed wetenschappelijk proces waar iedereen aan kan deelnemen</a:t>
            </a:r>
          </a:p>
          <a:p>
            <a:pPr marL="182880" lvl="0" indent="-182880">
              <a:lnSpc>
                <a:spcPct val="150000"/>
              </a:lnSpc>
              <a:buSzPct val="85000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Leerjaar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3</a:t>
            </a:r>
            <a:r>
              <a:rPr lang="nl-NL" sz="2400" baseline="30000" dirty="0"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 jaar</a:t>
            </a:r>
            <a:endParaRPr lang="nl-NL" dirty="0"/>
          </a:p>
          <a:p>
            <a:pPr marL="182880" lvl="0" indent="-182880">
              <a:lnSpc>
                <a:spcPct val="150000"/>
              </a:lnSpc>
              <a:buSzPct val="85000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Voorkennis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-</a:t>
            </a:r>
          </a:p>
          <a:p>
            <a:pPr marL="182880" lvl="0" indent="-182880">
              <a:lnSpc>
                <a:spcPct val="150000"/>
              </a:lnSpc>
              <a:buSzPct val="85000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Duur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1 les van 50 minuten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960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D76DE-E87F-4F3C-6B6E-551C1FF26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Tekening van een wetenschapper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ED20BA-4CA1-8E71-B68C-8BBC1C8E0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0FFA93-5BAC-D1B5-A834-27346FC4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788" y="1977982"/>
            <a:ext cx="3091758" cy="41223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13B48B9-7831-76B9-A35F-752998476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893" y="2089799"/>
            <a:ext cx="3007895" cy="401052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8BF8DF-FF68-6200-70CB-A7ED8A10A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089800"/>
            <a:ext cx="3007895" cy="401052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1CF511D-F037-D810-C678-82E68003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545" y="1977981"/>
            <a:ext cx="3091757" cy="41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4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79E96-A2D5-AF16-9AC4-5994D1CA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Niet-bedankt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879A68-84E9-81A5-5400-5AD79FEF4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Leerlingen lezen het niet-bedankt woord van dr. Rachel Los</a:t>
            </a:r>
          </a:p>
          <a:p>
            <a:r>
              <a:rPr lang="nl-NL" dirty="0"/>
              <a:t>Brainstorm: waar komen de opmerkingen die zij krijgt vandaan?</a:t>
            </a:r>
          </a:p>
          <a:p>
            <a:pPr lvl="1"/>
            <a:r>
              <a:rPr lang="nl-NL" dirty="0"/>
              <a:t>Geen dank aan de technicus die vroeg of dat betekende dat ik een soort “computer meisje” was</a:t>
            </a:r>
          </a:p>
          <a:p>
            <a:pPr lvl="1"/>
            <a:r>
              <a:rPr lang="nl-NL" dirty="0"/>
              <a:t>Geen dank aan de mensen die me vertelden dat het “verrassend” was dat ik een promotie deed omdat ik een meisje was</a:t>
            </a:r>
          </a:p>
          <a:p>
            <a:pPr lvl="1"/>
            <a:r>
              <a:rPr lang="nl-NL" dirty="0"/>
              <a:t>Geen dank aan de man die mij op een conferentie aanzag voor de koffiedame.</a:t>
            </a:r>
          </a:p>
          <a:p>
            <a:pPr lvl="1"/>
            <a:r>
              <a:rPr lang="nl-NL" dirty="0"/>
              <a:t>Ik wou dat ik kon zeggen dat dit me op de een of andere manier sterker heeft gemaakt, maar in werkelijkheid heeft het alleen mijn zelfvertrouwen verbrijzeld</a:t>
            </a:r>
          </a:p>
          <a:p>
            <a:endParaRPr lang="nl-NL" dirty="0"/>
          </a:p>
          <a:p>
            <a:r>
              <a:rPr lang="nl-NL" dirty="0"/>
              <a:t>Waar komen dit soort opmerkingen vandaan? Hoe ontstaan dit soort stereotypen?</a:t>
            </a:r>
          </a:p>
          <a:p>
            <a:r>
              <a:rPr lang="nl-NL" dirty="0"/>
              <a:t>Wat is het effect op individuen? Wat is effect voor de maatschappij?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632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664DF-9740-9795-C91D-0DF7AAEC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vinden we belangrijk?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740168-3128-5809-8FD3-C257473DC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b="1" dirty="0"/>
              <a:t>Iedereen zou, ongeacht zijn of haar achtergrond, bij moeten kunnen dragen aan wetenschap! </a:t>
            </a:r>
          </a:p>
          <a:p>
            <a:r>
              <a:rPr lang="nl-NL" b="1" dirty="0"/>
              <a:t>Dat geldt ook voor de natuurkunde les.</a:t>
            </a:r>
          </a:p>
          <a:p>
            <a:endParaRPr lang="nl-NL" dirty="0"/>
          </a:p>
          <a:p>
            <a:r>
              <a:rPr lang="nl-NL" dirty="0"/>
              <a:t>Je krijgt een set kaartjes. Daarop staan </a:t>
            </a:r>
            <a:r>
              <a:rPr lang="nl-NL" b="1" dirty="0"/>
              <a:t>stellingen </a:t>
            </a:r>
            <a:r>
              <a:rPr lang="nl-NL" dirty="0"/>
              <a:t>en </a:t>
            </a:r>
            <a:r>
              <a:rPr lang="nl-NL" b="1" dirty="0"/>
              <a:t>waarden </a:t>
            </a:r>
            <a:r>
              <a:rPr lang="nl-NL" dirty="0"/>
              <a:t>(dingen die je belangrijk vindt). </a:t>
            </a:r>
          </a:p>
          <a:p>
            <a:endParaRPr lang="nl-NL" dirty="0"/>
          </a:p>
          <a:p>
            <a:r>
              <a:rPr lang="nl-NL" dirty="0"/>
              <a:t>Sorteer de kaarten:</a:t>
            </a:r>
          </a:p>
          <a:p>
            <a:pPr lvl="1"/>
            <a:r>
              <a:rPr lang="nl-NL" dirty="0"/>
              <a:t>Links: uitspraken en waarden die horen bij een natuurkunde les waar iedereen aan kan bijdragen.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Rechts: uitspraken en waarden die horen bij een natuurkunde les die past bij het traditionele beeld van een wetenschapper.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Klaar? Kies 5 uitspraken en/of waarden uit die passen bij waar wij zelf naar zouden moeten streven </a:t>
            </a:r>
            <a:r>
              <a:rPr lang="nl-NL" b="1" dirty="0"/>
              <a:t>in de </a:t>
            </a:r>
            <a:r>
              <a:rPr lang="nl-NL" b="1" dirty="0" err="1"/>
              <a:t>natuurkundeles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196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C1DB3-C77A-01FF-F3B9-4313C63B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Poster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4E5F43-D0AC-A0EE-C3F3-C84FCF8CD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31445" indent="0">
              <a:buNone/>
            </a:pPr>
            <a:r>
              <a:rPr lang="nl-NL" dirty="0"/>
              <a:t>Wij, de leerlingen van A3B en mijnheer Slooten onderschrijven dat de volgende waarden belangrijk zijn in de natuurkunde les:</a:t>
            </a:r>
          </a:p>
          <a:p>
            <a:pPr marL="131445" indent="0">
              <a:buNone/>
            </a:pPr>
            <a:r>
              <a:rPr lang="nl-NL" dirty="0"/>
              <a:t> </a:t>
            </a:r>
          </a:p>
          <a:p>
            <a:pPr marL="588645" lvl="0" indent="-457200">
              <a:buFont typeface="+mj-lt"/>
              <a:buAutoNum type="arabicPeriod"/>
            </a:pPr>
            <a:r>
              <a:rPr lang="nl-NL" dirty="0"/>
              <a:t>Wij proberen het eens te worden over hoe de natuur werkt door middel van </a:t>
            </a:r>
            <a:r>
              <a:rPr lang="nl-NL" b="1" dirty="0"/>
              <a:t>discussie</a:t>
            </a:r>
            <a:r>
              <a:rPr lang="nl-NL" dirty="0"/>
              <a:t> en </a:t>
            </a:r>
            <a:r>
              <a:rPr lang="nl-NL" b="1" dirty="0"/>
              <a:t>bewijs</a:t>
            </a:r>
            <a:r>
              <a:rPr lang="nl-NL" dirty="0"/>
              <a:t>. </a:t>
            </a:r>
          </a:p>
          <a:p>
            <a:pPr marL="588645" lvl="0" indent="-457200">
              <a:buFont typeface="+mj-lt"/>
              <a:buAutoNum type="arabicPeriod"/>
            </a:pPr>
            <a:r>
              <a:rPr lang="nl-NL" dirty="0"/>
              <a:t>Wij proberen wijs te worden uit uitleg en proberen </a:t>
            </a:r>
            <a:r>
              <a:rPr lang="nl-NL" b="1" dirty="0"/>
              <a:t>onze eigen uitleg</a:t>
            </a:r>
            <a:r>
              <a:rPr lang="nl-NL" dirty="0"/>
              <a:t> te bedenken, zodat we zeker weten dat we de stof echt snappen.</a:t>
            </a:r>
          </a:p>
          <a:p>
            <a:pPr marL="588645" lvl="0" indent="-457200">
              <a:buFont typeface="+mj-lt"/>
              <a:buAutoNum type="arabicPeriod"/>
            </a:pPr>
            <a:r>
              <a:rPr lang="nl-NL" dirty="0"/>
              <a:t>Wij gaan ervan uit dat </a:t>
            </a:r>
            <a:r>
              <a:rPr lang="nl-NL" b="1" dirty="0"/>
              <a:t>iedereen iets anders kan</a:t>
            </a:r>
            <a:r>
              <a:rPr lang="nl-NL" dirty="0"/>
              <a:t> en dus kan iedereen iets bijdragen aan een discussie. </a:t>
            </a:r>
          </a:p>
          <a:p>
            <a:pPr marL="588645" lvl="0" indent="-457200">
              <a:buFont typeface="+mj-lt"/>
              <a:buAutoNum type="arabicPeriod"/>
            </a:pPr>
            <a:r>
              <a:rPr lang="nl-NL" dirty="0"/>
              <a:t>Wij </a:t>
            </a:r>
            <a:r>
              <a:rPr lang="nl-NL" b="1" dirty="0"/>
              <a:t>werken samen in groepen</a:t>
            </a:r>
            <a:r>
              <a:rPr lang="nl-NL" dirty="0"/>
              <a:t>, zodat iedereen hier ook de kans voor krijgt. </a:t>
            </a:r>
          </a:p>
          <a:p>
            <a:pPr marL="588645" lvl="0" indent="-457200">
              <a:buFont typeface="+mj-lt"/>
              <a:buAutoNum type="arabicPeriod"/>
            </a:pPr>
            <a:r>
              <a:rPr lang="nl-NL" dirty="0"/>
              <a:t>Wij stellen elkaar </a:t>
            </a:r>
            <a:r>
              <a:rPr lang="nl-NL" b="1" dirty="0"/>
              <a:t>kritische vragen</a:t>
            </a:r>
            <a:r>
              <a:rPr lang="nl-NL" dirty="0"/>
              <a:t> over complexe ideeën, zodat we het zelf beter gaan begrijpen.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177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17637-EDFE-2FAC-9EE2-6F10F9B0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Poster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586AD7-30DB-DF8C-B734-0B0062023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88645" lvl="0" indent="-457200">
              <a:buFont typeface="+mj-lt"/>
              <a:buAutoNum type="arabicPeriod" startAt="6"/>
            </a:pPr>
            <a:r>
              <a:rPr lang="nl-NL" dirty="0"/>
              <a:t>De docent probeert ons te helpen </a:t>
            </a:r>
            <a:r>
              <a:rPr lang="nl-NL" b="1" dirty="0"/>
              <a:t>door ons vragen te stellen</a:t>
            </a:r>
            <a:r>
              <a:rPr lang="nl-NL" dirty="0"/>
              <a:t>, zodat we gaan nadenken. Hij zegt de antwoorden niet zomaar voor. </a:t>
            </a:r>
          </a:p>
          <a:p>
            <a:pPr marL="588645" lvl="0" indent="-457200">
              <a:buFont typeface="+mj-lt"/>
              <a:buAutoNum type="arabicPeriod" startAt="6"/>
            </a:pPr>
            <a:r>
              <a:rPr lang="nl-NL" dirty="0"/>
              <a:t>Wij </a:t>
            </a:r>
            <a:r>
              <a:rPr lang="nl-NL" b="1" dirty="0"/>
              <a:t>doen experimenten</a:t>
            </a:r>
            <a:r>
              <a:rPr lang="nl-NL" dirty="0"/>
              <a:t> om kennis op te bouwen en om ons te helpen te besluiten wat de juiste uitkomst van een discussie moet zijn.</a:t>
            </a:r>
          </a:p>
          <a:p>
            <a:pPr marL="588645" lvl="0" indent="-457200">
              <a:buFont typeface="+mj-lt"/>
              <a:buAutoNum type="arabicPeriod" startAt="6"/>
            </a:pPr>
            <a:r>
              <a:rPr lang="nl-NL" dirty="0"/>
              <a:t>De docent helpt ons </a:t>
            </a:r>
            <a:r>
              <a:rPr lang="nl-NL" b="1" dirty="0"/>
              <a:t>om de metingen goed te doen</a:t>
            </a:r>
            <a:r>
              <a:rPr lang="nl-NL" dirty="0"/>
              <a:t>.</a:t>
            </a:r>
          </a:p>
          <a:p>
            <a:pPr marL="588645" lvl="0" indent="-457200">
              <a:buFont typeface="+mj-lt"/>
              <a:buAutoNum type="arabicPeriod" startAt="6"/>
            </a:pPr>
            <a:r>
              <a:rPr lang="nl-NL" dirty="0"/>
              <a:t>Op deze manier </a:t>
            </a:r>
            <a:r>
              <a:rPr lang="nl-NL" b="1" dirty="0"/>
              <a:t>bouwen</a:t>
            </a:r>
            <a:r>
              <a:rPr lang="nl-NL" dirty="0"/>
              <a:t> </a:t>
            </a:r>
            <a:r>
              <a:rPr lang="nl-NL" b="1" dirty="0"/>
              <a:t>wij samen</a:t>
            </a:r>
            <a:r>
              <a:rPr lang="nl-NL" dirty="0"/>
              <a:t> </a:t>
            </a:r>
            <a:r>
              <a:rPr lang="nl-NL" b="1" dirty="0"/>
              <a:t>de kennis op</a:t>
            </a:r>
            <a:r>
              <a:rPr lang="nl-NL" dirty="0"/>
              <a:t>. </a:t>
            </a:r>
          </a:p>
          <a:p>
            <a:pPr marL="588645" lvl="0" indent="-457200">
              <a:buFont typeface="+mj-lt"/>
              <a:buAutoNum type="arabicPeriod" startAt="6"/>
            </a:pPr>
            <a:r>
              <a:rPr lang="nl-NL" dirty="0"/>
              <a:t>Hierdoor komen we samen tot </a:t>
            </a:r>
            <a:r>
              <a:rPr lang="nl-NL" b="1" dirty="0"/>
              <a:t>betere individuele prestaties</a:t>
            </a:r>
            <a:r>
              <a:rPr lang="nl-NL" dirty="0"/>
              <a:t>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7906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Trebuchet MS"/>
              <a:buNone/>
            </a:pPr>
            <a:r>
              <a:rPr lang="nl-NL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PLG modeldidactiek</a:t>
            </a:r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6693221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8288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40"/>
              <a:buChar char="▪"/>
            </a:pP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Werkt samen met de American </a:t>
            </a:r>
            <a:r>
              <a:rPr lang="nl-NL" sz="2400" dirty="0" err="1">
                <a:latin typeface="Trebuchet MS"/>
                <a:ea typeface="Trebuchet MS"/>
                <a:cs typeface="Trebuchet MS"/>
                <a:sym typeface="Trebuchet MS"/>
              </a:rPr>
              <a:t>Modeling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 Teachers Association (AMTA) </a:t>
            </a:r>
            <a:endParaRPr dirty="0"/>
          </a:p>
          <a:p>
            <a:pPr marL="182880" lvl="0" indent="-18288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Vertaald en bewerkt het lesmateriaal van </a:t>
            </a:r>
            <a:r>
              <a:rPr lang="nl-NL" sz="24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www.modelinginstruction.org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18288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40"/>
              <a:buChar char="▪"/>
            </a:pP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Publiceert dit uiteindelijk op wikiwijs: 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https://maken.wikiwijs.nl/203809/Modeldidactiek</a:t>
            </a:r>
            <a:endParaRPr lang="nl-NL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82880" lvl="0" indent="-53338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40"/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66F15C7-E550-F97D-6F5B-FA0C0E1D9E88}"/>
              </a:ext>
            </a:extLst>
          </p:cNvPr>
          <p:cNvSpPr txBox="1"/>
          <p:nvPr/>
        </p:nvSpPr>
        <p:spPr>
          <a:xfrm>
            <a:off x="9029506" y="4764025"/>
            <a:ext cx="2381250" cy="497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40"/>
            </a:pPr>
            <a:r>
              <a:rPr lang="nl-NL" sz="2000" dirty="0">
                <a:latin typeface="Trebuchet MS"/>
                <a:ea typeface="Trebuchet MS"/>
                <a:cs typeface="Trebuchet MS"/>
                <a:sym typeface="Trebuchet MS"/>
              </a:rPr>
              <a:t>Nieuwsbrief</a:t>
            </a:r>
            <a:endParaRPr lang="nl-NL" sz="2000" dirty="0"/>
          </a:p>
        </p:txBody>
      </p:sp>
      <p:pic>
        <p:nvPicPr>
          <p:cNvPr id="4" name="Afbeelding 3" descr="Afbeelding met patroon, plein, Symmetrie, kunst&#10;&#10;Door AI gegenereerde inhoud is mogelijk onjuist.">
            <a:extLst>
              <a:ext uri="{FF2B5EF4-FFF2-40B4-BE49-F238E27FC236}">
                <a16:creationId xmlns:a16="http://schemas.microsoft.com/office/drawing/2014/main" id="{B1B2F6F5-CEA7-531B-8320-8E76316E3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583" y="1760141"/>
            <a:ext cx="3003884" cy="30038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Trebuchet MS"/>
              <a:buNone/>
            </a:pPr>
            <a:r>
              <a:rPr lang="nl-NL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PROGRAMMA</a:t>
            </a: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-97155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nl-NL" sz="1800" b="0" i="0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Introductie</a:t>
            </a:r>
            <a:endParaRPr sz="1800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-97155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nl-NL" sz="1800" b="0" i="0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Modeldidactiek activiteit (leerling modus)</a:t>
            </a:r>
          </a:p>
          <a:p>
            <a:pPr marL="0" lvl="0" indent="-97155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nl-NL" sz="1800" b="0" i="0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Theorie: wat is modeldidactiek</a:t>
            </a:r>
            <a:r>
              <a:rPr lang="nl-NL"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lang="nl-NL" sz="1800" b="0" i="0" u="none" strike="noStrik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-97155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nl-NL" sz="1800" dirty="0">
                <a:solidFill>
                  <a:srgbClr val="000000"/>
                </a:solidFill>
                <a:latin typeface="Trebuchet MS"/>
                <a:ea typeface="Arial"/>
                <a:cs typeface="Arial"/>
                <a:sym typeface="Trebuchet MS"/>
              </a:rPr>
              <a:t>Modeldidactiek en burgerschap</a:t>
            </a:r>
            <a:endParaRPr sz="1800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lvl="0" indent="-97155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1530"/>
              <a:buChar char="▪"/>
            </a:pPr>
            <a:r>
              <a:rPr lang="nl-NL" sz="1800" b="0" i="0" u="none" strike="noStrik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PLG Modeldidactiek</a:t>
            </a:r>
            <a:endParaRPr sz="1800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182880" lvl="0" indent="-7492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Trebuchet MS"/>
              <a:buNone/>
            </a:pPr>
            <a:r>
              <a:rPr lang="nl-NL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Toekomstplannen (kort)</a:t>
            </a:r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body" idx="1"/>
          </p:nvPr>
        </p:nvSpPr>
        <p:spPr>
          <a:xfrm>
            <a:off x="1069848" y="3801978"/>
            <a:ext cx="7208520" cy="2370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82880" lvl="0" indent="-182880" algn="l" rtl="0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nl-NL" sz="2600" dirty="0">
                <a:latin typeface="Trebuchet MS"/>
                <a:ea typeface="Trebuchet MS"/>
                <a:cs typeface="Trebuchet MS"/>
                <a:sym typeface="Trebuchet MS"/>
              </a:rPr>
              <a:t>Verdiepingscursus door Dr. Mark Lattery (US)</a:t>
            </a:r>
            <a:endParaRPr dirty="0"/>
          </a:p>
          <a:p>
            <a:pPr marL="457200" lvl="1" indent="-182880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ct val="85000"/>
              <a:buChar char="▪"/>
            </a:pPr>
            <a:r>
              <a:rPr lang="nl-NL" sz="2600" dirty="0">
                <a:latin typeface="Trebuchet MS"/>
                <a:ea typeface="Trebuchet MS"/>
                <a:cs typeface="Trebuchet MS"/>
                <a:sym typeface="Trebuchet MS"/>
              </a:rPr>
              <a:t>maart – dec 2026</a:t>
            </a:r>
            <a:endParaRPr dirty="0"/>
          </a:p>
          <a:p>
            <a:pPr marL="457200" lvl="1" indent="-18288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SzPct val="85000"/>
              <a:buChar char="▪"/>
            </a:pPr>
            <a:r>
              <a:rPr lang="nl-NL" sz="2600" dirty="0">
                <a:latin typeface="Trebuchet MS"/>
                <a:ea typeface="Trebuchet MS"/>
                <a:cs typeface="Trebuchet MS"/>
                <a:sym typeface="Trebuchet MS"/>
              </a:rPr>
              <a:t>Asynchroon en online</a:t>
            </a:r>
          </a:p>
          <a:p>
            <a:pPr marL="457200" lvl="1" indent="-182880" algn="l" rtl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SzPct val="85000"/>
              <a:buChar char="▪"/>
            </a:pPr>
            <a:r>
              <a:rPr lang="nl-NL" sz="2600" dirty="0">
                <a:latin typeface="Trebuchet MS"/>
                <a:ea typeface="Trebuchet MS"/>
                <a:cs typeface="Trebuchet MS"/>
                <a:sym typeface="Trebuchet MS"/>
              </a:rPr>
              <a:t>Meer info op wikiwijs</a:t>
            </a:r>
          </a:p>
          <a:p>
            <a:pPr marL="457200" lvl="1" indent="-11487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None/>
            </a:pPr>
            <a:endParaRPr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6" name="Google Shape;2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8368" y="3590925"/>
            <a:ext cx="2438400" cy="25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05;p70">
            <a:extLst>
              <a:ext uri="{FF2B5EF4-FFF2-40B4-BE49-F238E27FC236}">
                <a16:creationId xmlns:a16="http://schemas.microsoft.com/office/drawing/2014/main" id="{64AB23ED-CECE-3456-9B52-76540D651A74}"/>
              </a:ext>
            </a:extLst>
          </p:cNvPr>
          <p:cNvSpPr txBox="1"/>
          <p:nvPr/>
        </p:nvSpPr>
        <p:spPr>
          <a:xfrm>
            <a:off x="1063752" y="1816763"/>
            <a:ext cx="10267863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sym typeface="Arial"/>
              </a:rPr>
              <a:t>Drie PLG bijeenkomsten:</a:t>
            </a:r>
            <a:endParaRPr dirty="0">
              <a:latin typeface="Trebuchet MS" panose="020B0603020202020204" pitchFamily="34" charset="0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b="0" i="0" u="none" strike="noStrike" cap="none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  <a:sym typeface="Arial"/>
              </a:rPr>
              <a:t>Sessie 1:    donderdag 2 oktober 2025, </a:t>
            </a:r>
            <a:r>
              <a:rPr lang="nl-NL" sz="2600" b="0" i="0" u="none" strike="noStrike" cap="none" dirty="0" err="1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  <a:sym typeface="Arial"/>
              </a:rPr>
              <a:t>Ichtush</a:t>
            </a:r>
            <a:r>
              <a:rPr lang="nl-NL" sz="2600" b="0" i="0" u="none" strike="noStrike" cap="none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  <a:sym typeface="Arial"/>
              </a:rPr>
              <a:t> Lyceum, Haarlem</a:t>
            </a:r>
            <a:endParaRPr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b="0" i="0" u="none" strike="noStrike" cap="none" dirty="0">
                <a:solidFill>
                  <a:srgbClr val="383838"/>
                </a:solidFill>
                <a:latin typeface="Trebuchet MS" panose="020B0603020202020204" pitchFamily="34" charset="0"/>
                <a:sym typeface="Arial"/>
              </a:rPr>
              <a:t>Sessie 2:    dinsdag 3 februari 2026, Martinus College, Grootebroek</a:t>
            </a:r>
            <a:endParaRPr dirty="0">
              <a:latin typeface="Trebuchet MS" panose="020B0603020202020204" pitchFamily="34" charset="0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b="0" i="0" u="none" strike="noStrike" cap="none" dirty="0">
                <a:solidFill>
                  <a:srgbClr val="383838"/>
                </a:solidFill>
                <a:latin typeface="Trebuchet MS" panose="020B0603020202020204" pitchFamily="34" charset="0"/>
                <a:sym typeface="Arial"/>
              </a:rPr>
              <a:t>Sessie 3:    </a:t>
            </a:r>
            <a:r>
              <a:rPr lang="nl-NL" sz="2600" dirty="0">
                <a:solidFill>
                  <a:srgbClr val="383838"/>
                </a:solidFill>
                <a:latin typeface="Trebuchet MS" panose="020B0603020202020204" pitchFamily="34" charset="0"/>
              </a:rPr>
              <a:t>dinsdag </a:t>
            </a:r>
            <a:r>
              <a:rPr lang="nl-NL" sz="2600" b="0" i="0" u="none" strike="noStrike" cap="none" dirty="0">
                <a:solidFill>
                  <a:srgbClr val="383838"/>
                </a:solidFill>
                <a:latin typeface="Trebuchet MS" panose="020B0603020202020204" pitchFamily="34" charset="0"/>
                <a:sym typeface="Arial"/>
              </a:rPr>
              <a:t>13 april 2026, </a:t>
            </a:r>
            <a:r>
              <a:rPr lang="nl-NL" sz="2600" b="0" i="0" u="none" strike="noStrike" cap="none" dirty="0" err="1">
                <a:solidFill>
                  <a:srgbClr val="383838"/>
                </a:solidFill>
                <a:latin typeface="Trebuchet MS" panose="020B0603020202020204" pitchFamily="34" charset="0"/>
                <a:sym typeface="Arial"/>
              </a:rPr>
              <a:t>Murmellius</a:t>
            </a:r>
            <a:r>
              <a:rPr lang="nl-NL" sz="2600" b="0" i="0" u="none" strike="noStrike" cap="none" dirty="0">
                <a:solidFill>
                  <a:srgbClr val="383838"/>
                </a:solidFill>
                <a:latin typeface="Trebuchet MS" panose="020B0603020202020204" pitchFamily="34" charset="0"/>
                <a:sym typeface="Arial"/>
              </a:rPr>
              <a:t> Gymnasium, Alkmaar</a:t>
            </a:r>
            <a:endParaRPr sz="2600" b="0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Trebuchet MS"/>
              <a:buNone/>
            </a:pPr>
            <a:r>
              <a:rPr lang="nl-NL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Activiteit</a:t>
            </a:r>
            <a:endParaRPr/>
          </a:p>
        </p:txBody>
      </p:sp>
      <p:sp>
        <p:nvSpPr>
          <p:cNvPr id="152" name="Google Shape;152;p6"/>
          <p:cNvSpPr txBox="1">
            <a:spLocks noGrp="1"/>
          </p:cNvSpPr>
          <p:nvPr>
            <p:ph type="body" idx="1"/>
          </p:nvPr>
        </p:nvSpPr>
        <p:spPr>
          <a:xfrm>
            <a:off x="2167128" y="5067300"/>
            <a:ext cx="9453372" cy="101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nl-NL" sz="2400" dirty="0"/>
              <a:t>Bewegingsrepresentaties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Trebuchet MS"/>
              <a:buNone/>
            </a:pPr>
            <a:r>
              <a:rPr lang="nl-NL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Context</a:t>
            </a:r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1063752" y="1909960"/>
            <a:ext cx="10753110" cy="426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5000"/>
              <a:buChar char="▪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Leerdoelen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</a:t>
            </a:r>
          </a:p>
          <a:p>
            <a:pPr marL="640080" lvl="1" indent="-182880">
              <a:spcBef>
                <a:spcPts val="0"/>
              </a:spcBef>
              <a:buSzPct val="85000"/>
            </a:pPr>
            <a:r>
              <a:rPr lang="nl-NL" sz="2200" dirty="0">
                <a:latin typeface="Trebuchet MS"/>
                <a:ea typeface="Trebuchet MS"/>
                <a:cs typeface="Trebuchet MS"/>
                <a:sym typeface="Trebuchet MS"/>
              </a:rPr>
              <a:t>Leerlingen kunnen modellen van beweging, krachten en energie gebruiken om de beweging van een karretje op verschillende manieren te beschrijven.</a:t>
            </a:r>
          </a:p>
          <a:p>
            <a:pPr marL="640080" lvl="1" indent="-182880">
              <a:spcBef>
                <a:spcPts val="0"/>
              </a:spcBef>
              <a:buSzPct val="85000"/>
            </a:pPr>
            <a:endParaRPr dirty="0"/>
          </a:p>
          <a:p>
            <a:pPr marL="182880" lvl="0" indent="-18288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Fase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Modeltoepassing</a:t>
            </a:r>
            <a:endParaRPr dirty="0"/>
          </a:p>
          <a:p>
            <a:pPr marL="182880" lvl="0" indent="-18288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Leerjaar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5 havo/ 5 vwo</a:t>
            </a:r>
            <a:endParaRPr dirty="0"/>
          </a:p>
          <a:p>
            <a:pPr marL="182880" lvl="0" indent="-18288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Voorkennis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</a:t>
            </a:r>
          </a:p>
          <a:p>
            <a:pPr marL="640080" lvl="1" indent="-182880">
              <a:lnSpc>
                <a:spcPct val="120000"/>
              </a:lnSpc>
              <a:spcBef>
                <a:spcPts val="1200"/>
              </a:spcBef>
              <a:buSzPct val="85000"/>
            </a:pPr>
            <a:r>
              <a:rPr lang="nl-NL" sz="2200" dirty="0">
                <a:latin typeface="Trebuchet MS"/>
                <a:ea typeface="Trebuchet MS"/>
                <a:cs typeface="Trebuchet MS"/>
                <a:sym typeface="Trebuchet MS"/>
              </a:rPr>
              <a:t>Beweging</a:t>
            </a:r>
          </a:p>
          <a:p>
            <a:pPr marL="640080" lvl="1" indent="-182880">
              <a:lnSpc>
                <a:spcPct val="120000"/>
              </a:lnSpc>
              <a:spcBef>
                <a:spcPts val="1200"/>
              </a:spcBef>
              <a:buSzPct val="85000"/>
            </a:pPr>
            <a:r>
              <a:rPr lang="nl-NL" sz="2200" dirty="0">
                <a:latin typeface="Trebuchet MS"/>
                <a:ea typeface="Trebuchet MS"/>
                <a:cs typeface="Trebuchet MS"/>
                <a:sym typeface="Trebuchet MS"/>
              </a:rPr>
              <a:t>Krachten</a:t>
            </a:r>
          </a:p>
          <a:p>
            <a:pPr marL="640080" lvl="1" indent="-182880">
              <a:lnSpc>
                <a:spcPct val="120000"/>
              </a:lnSpc>
              <a:spcBef>
                <a:spcPts val="1200"/>
              </a:spcBef>
              <a:buSzPct val="85000"/>
            </a:pPr>
            <a:r>
              <a:rPr lang="nl-NL" sz="2200" dirty="0">
                <a:latin typeface="Trebuchet MS"/>
                <a:ea typeface="Trebuchet MS"/>
                <a:cs typeface="Trebuchet MS"/>
                <a:sym typeface="Trebuchet MS"/>
              </a:rPr>
              <a:t>Energie</a:t>
            </a:r>
          </a:p>
          <a:p>
            <a:pPr marL="182880" lvl="0" indent="-18288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5000"/>
              <a:buChar char="▪"/>
            </a:pPr>
            <a:r>
              <a:rPr lang="nl-NL" sz="2400" b="1" dirty="0">
                <a:latin typeface="Trebuchet MS"/>
                <a:ea typeface="Trebuchet MS"/>
                <a:cs typeface="Trebuchet MS"/>
                <a:sym typeface="Trebuchet MS"/>
              </a:rPr>
              <a:t>Duur</a:t>
            </a:r>
            <a:r>
              <a:rPr lang="nl-NL" sz="2400" dirty="0">
                <a:latin typeface="Trebuchet MS"/>
                <a:ea typeface="Trebuchet MS"/>
                <a:cs typeface="Trebuchet MS"/>
                <a:sym typeface="Trebuchet MS"/>
              </a:rPr>
              <a:t>: 1 les van 50 minuten</a:t>
            </a:r>
            <a:endParaRPr dirty="0"/>
          </a:p>
          <a:p>
            <a:pPr marL="182880" lvl="0" indent="-9112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850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1250269" y="722081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nl-NL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Opdracht</a:t>
            </a:r>
            <a:endParaRPr cap="none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4" name="Google Shape;164;p8"/>
          <p:cNvSpPr txBox="1">
            <a:spLocks noGrp="1"/>
          </p:cNvSpPr>
          <p:nvPr>
            <p:ph type="body" idx="1"/>
          </p:nvPr>
        </p:nvSpPr>
        <p:spPr>
          <a:xfrm>
            <a:off x="1250269" y="2901637"/>
            <a:ext cx="4259829" cy="2996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NL" sz="1800" dirty="0">
                <a:latin typeface="Trebuchet MS"/>
                <a:ea typeface="Trebuchet MS"/>
                <a:cs typeface="Trebuchet MS"/>
                <a:sym typeface="Trebuchet MS"/>
              </a:rPr>
              <a:t>Een karretje staat onderaan een helling. Hij krijgt een duw, waardoor hij de helling op rijdt. Op een bepaald punt keert hij om en rijdt weer naar beneden.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endParaRPr lang="nl-NL" sz="2400" dirty="0">
              <a:latin typeface="Trebuchet MS"/>
              <a:sym typeface="Trebuchet MS"/>
            </a:endParaRPr>
          </a:p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2800" dirty="0"/>
          </a:p>
          <a:p>
            <a:pPr marL="3429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  <a:p>
            <a:pPr marL="3429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  <a:p>
            <a:pPr marL="891539" lvl="2" indent="-2412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7F9F68-F2DF-F93A-840F-B0C6C80D8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69" y="1620747"/>
            <a:ext cx="6726668" cy="10348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3A945CC-C3A5-C45A-FD77-47319145F59C}"/>
              </a:ext>
            </a:extLst>
          </p:cNvPr>
          <p:cNvSpPr txBox="1"/>
          <p:nvPr/>
        </p:nvSpPr>
        <p:spPr>
          <a:xfrm>
            <a:off x="5706112" y="2901637"/>
            <a:ext cx="5774109" cy="328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nl-NL" sz="1800" b="1" dirty="0"/>
              <a:t>Op het Whiteboard: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nl-NL" sz="1800" dirty="0"/>
              <a:t>Namen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nl-NL" sz="1800" dirty="0"/>
              <a:t>Titel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nl-NL" sz="1800" dirty="0"/>
              <a:t>Bewegingsdiagram met snelheids- en versnellingsvectoren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nl-NL" sz="1800" dirty="0" err="1"/>
              <a:t>x,t</a:t>
            </a:r>
            <a:r>
              <a:rPr lang="nl-NL" sz="1800" dirty="0"/>
              <a:t>-diagram</a:t>
            </a:r>
          </a:p>
          <a:p>
            <a:pPr marL="285750" lvl="0" indent="-285750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nl-NL" sz="1800" dirty="0"/>
              <a:t>Eén representatie naar keuze. </a:t>
            </a:r>
            <a:br>
              <a:rPr lang="nl-NL" sz="1800" dirty="0"/>
            </a:br>
            <a:endParaRPr lang="nl-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591371" y="76449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4074"/>
              <a:buFont typeface="Century Gothic"/>
              <a:buNone/>
            </a:pPr>
            <a:r>
              <a:rPr lang="nl-NL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Presentaties</a:t>
            </a:r>
            <a:endParaRPr cap="none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" name="Google Shape;178;p10"/>
          <p:cNvSpPr txBox="1">
            <a:spLocks noGrp="1"/>
          </p:cNvSpPr>
          <p:nvPr>
            <p:ph type="body" idx="1"/>
          </p:nvPr>
        </p:nvSpPr>
        <p:spPr>
          <a:xfrm>
            <a:off x="829439" y="2133600"/>
            <a:ext cx="10675173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nl-NL" sz="2600" dirty="0"/>
              <a:t>Leg kort uit hoe je tot je bewegingsdiagram en </a:t>
            </a:r>
            <a:r>
              <a:rPr lang="nl-NL" sz="2600" dirty="0" err="1"/>
              <a:t>x,t</a:t>
            </a:r>
            <a:r>
              <a:rPr lang="nl-NL" sz="2600" dirty="0"/>
              <a:t>-diagram bent gekomen</a:t>
            </a:r>
          </a:p>
          <a:p>
            <a:r>
              <a:rPr lang="nl-NL" sz="2600" dirty="0"/>
              <a:t>Welke extra representaties heb je gekozen? Leg ook deze kort uit.</a:t>
            </a:r>
          </a:p>
          <a:p>
            <a:r>
              <a:rPr lang="nl-NL" sz="2600" dirty="0"/>
              <a:t>Laat zien dat de representaties consistent zijn.</a:t>
            </a:r>
          </a:p>
          <a:p>
            <a:endParaRPr lang="nl-NL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314F9772-25C4-8615-AA5C-825B9504D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>
            <a:extLst>
              <a:ext uri="{FF2B5EF4-FFF2-40B4-BE49-F238E27FC236}">
                <a16:creationId xmlns:a16="http://schemas.microsoft.com/office/drawing/2014/main" id="{ED3F840B-81C0-AEE7-5B8A-A0B67FF03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1371" y="76449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4074"/>
              <a:buFont typeface="Century Gothic"/>
              <a:buNone/>
            </a:pPr>
            <a:r>
              <a:rPr lang="nl-NL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Nabespreken (docent modus)</a:t>
            </a:r>
            <a:endParaRPr cap="none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8" name="Google Shape;178;p10">
            <a:extLst>
              <a:ext uri="{FF2B5EF4-FFF2-40B4-BE49-F238E27FC236}">
                <a16:creationId xmlns:a16="http://schemas.microsoft.com/office/drawing/2014/main" id="{CEE8BAA6-7335-25F7-2E8B-F52BFB7264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9439" y="2133600"/>
            <a:ext cx="10675173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nl-NL" sz="3600" b="1" dirty="0"/>
              <a:t>Vragen</a:t>
            </a:r>
          </a:p>
          <a:p>
            <a:r>
              <a:rPr lang="nl-NL" sz="2800" dirty="0"/>
              <a:t>Hoe ging het samenwerken? Wie nam welke rol/taak op zich?</a:t>
            </a:r>
          </a:p>
          <a:p>
            <a:r>
              <a:rPr lang="nl-NL" sz="2800" dirty="0"/>
              <a:t>Hoe vond je het om op deze manier samen te werken?</a:t>
            </a:r>
          </a:p>
          <a:p>
            <a:r>
              <a:rPr lang="nl-NL" sz="2800" dirty="0"/>
              <a:t>Hoe ging het presenteren? Wat vond je (niet) fijn?</a:t>
            </a:r>
          </a:p>
          <a:p>
            <a:endParaRPr lang="nl-NL" sz="2800" dirty="0"/>
          </a:p>
          <a:p>
            <a:pPr marL="131445" indent="0">
              <a:buNone/>
            </a:pPr>
            <a:r>
              <a:rPr lang="nl-NL" sz="2800" b="1" dirty="0"/>
              <a:t>Bespreek in je groepje:</a:t>
            </a:r>
          </a:p>
          <a:p>
            <a:r>
              <a:rPr lang="nl-NL" sz="2800" dirty="0"/>
              <a:t>Welke overeenkomsten zie je met wetenschap bedrijven?</a:t>
            </a:r>
          </a:p>
          <a:p>
            <a:r>
              <a:rPr lang="nl-NL" sz="2800" dirty="0"/>
              <a:t>Welke verschillen zie je?</a:t>
            </a:r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650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Trebuchet MS"/>
              <a:buNone/>
            </a:pPr>
            <a:r>
              <a:rPr lang="nl-NL" cap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Theorie</a:t>
            </a:r>
            <a:endParaRPr dirty="0"/>
          </a:p>
        </p:txBody>
      </p:sp>
      <p:sp>
        <p:nvSpPr>
          <p:cNvPr id="152" name="Google Shape;152;p6"/>
          <p:cNvSpPr txBox="1">
            <a:spLocks noGrp="1"/>
          </p:cNvSpPr>
          <p:nvPr>
            <p:ph type="body" idx="1"/>
          </p:nvPr>
        </p:nvSpPr>
        <p:spPr>
          <a:xfrm>
            <a:off x="2167128" y="5067300"/>
            <a:ext cx="9453372" cy="101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nl-NL" sz="2400" dirty="0"/>
              <a:t>Wat is Modeldidactiek?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428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Trebuchet MS"/>
              <a:buNone/>
            </a:pPr>
            <a:r>
              <a:rPr lang="nl-NL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Wat is het?</a:t>
            </a:r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body" idx="1"/>
          </p:nvPr>
        </p:nvSpPr>
        <p:spPr>
          <a:xfrm>
            <a:off x="5567560" y="2352876"/>
            <a:ext cx="6233070" cy="385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21428"/>
              <a:buChar char="▪"/>
            </a:pPr>
            <a:r>
              <a:rPr lang="nl-NL" sz="2800" dirty="0">
                <a:latin typeface="Trebuchet MS"/>
                <a:ea typeface="Trebuchet MS"/>
                <a:cs typeface="Trebuchet MS"/>
                <a:sym typeface="Trebuchet MS"/>
              </a:rPr>
              <a:t>Modeldidactiek is: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SzPct val="99350"/>
              <a:buFont typeface="Arial"/>
              <a:buAutoNum type="arabicPeriod"/>
            </a:pPr>
            <a:r>
              <a:rPr lang="nl-NL" sz="2200" u="none" strike="noStrike" dirty="0">
                <a:latin typeface="Calibri"/>
                <a:ea typeface="Calibri"/>
                <a:cs typeface="Calibri"/>
                <a:sym typeface="Calibri"/>
              </a:rPr>
              <a:t>De leerstof is opgedeeld in modellen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SzPct val="99350"/>
              <a:buFont typeface="Arial"/>
              <a:buAutoNum type="arabicPeriod"/>
            </a:pPr>
            <a:r>
              <a:rPr lang="nl-NL" sz="2200" u="none" strike="noStrike" dirty="0">
                <a:latin typeface="Calibri"/>
                <a:ea typeface="Calibri"/>
                <a:cs typeface="Calibri"/>
                <a:sym typeface="Calibri"/>
              </a:rPr>
              <a:t>Gestuurd ontwikkelen van modellen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SzPct val="99350"/>
              <a:buFont typeface="Arial"/>
              <a:buAutoNum type="arabicPeriod"/>
            </a:pPr>
            <a:r>
              <a:rPr lang="nl-NL" sz="2200" u="none" strike="noStrike" dirty="0">
                <a:latin typeface="Calibri"/>
                <a:ea typeface="Calibri"/>
                <a:cs typeface="Calibri"/>
                <a:sym typeface="Calibri"/>
              </a:rPr>
              <a:t>Experimenten als basis 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SzPct val="99350"/>
              <a:buFont typeface="Arial"/>
              <a:buAutoNum type="arabicPeriod"/>
            </a:pPr>
            <a:r>
              <a:rPr lang="nl-NL" sz="2200" u="none" strike="noStrike" dirty="0">
                <a:latin typeface="Calibri"/>
                <a:ea typeface="Calibri"/>
                <a:cs typeface="Calibri"/>
                <a:sym typeface="Calibri"/>
              </a:rPr>
              <a:t>Leren van elkaars denkbeelden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SzPct val="99350"/>
              <a:buFont typeface="Arial"/>
              <a:buAutoNum type="arabicPeriod"/>
            </a:pPr>
            <a:r>
              <a:rPr lang="nl-NL" sz="2200" u="none" strike="noStrike" dirty="0">
                <a:latin typeface="Calibri"/>
                <a:ea typeface="Calibri"/>
                <a:cs typeface="Calibri"/>
                <a:sym typeface="Calibri"/>
              </a:rPr>
              <a:t>Samenwerkend leren</a:t>
            </a:r>
            <a:endParaRPr dirty="0"/>
          </a:p>
          <a:p>
            <a:pPr marL="342900" lvl="0" indent="-342900" algn="l" rtl="0">
              <a:lnSpc>
                <a:spcPct val="107000"/>
              </a:lnSpc>
              <a:spcBef>
                <a:spcPts val="2000"/>
              </a:spcBef>
              <a:spcAft>
                <a:spcPts val="800"/>
              </a:spcAft>
              <a:buSzPct val="99350"/>
              <a:buFont typeface="Arial"/>
              <a:buAutoNum type="arabicPeriod"/>
            </a:pPr>
            <a:r>
              <a:rPr lang="nl-NL" sz="2200" u="none" strike="noStrike" dirty="0">
                <a:latin typeface="Calibri"/>
                <a:ea typeface="Calibri"/>
                <a:cs typeface="Calibri"/>
                <a:sym typeface="Calibri"/>
              </a:rPr>
              <a:t>Actieve rol leerlingen</a:t>
            </a:r>
            <a:endParaRPr dirty="0"/>
          </a:p>
        </p:txBody>
      </p:sp>
      <p:pic>
        <p:nvPicPr>
          <p:cNvPr id="145" name="Google Shape;1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03" y="2480731"/>
            <a:ext cx="4903470" cy="3219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815261"/>
      </p:ext>
    </p:extLst>
  </p:cSld>
  <p:clrMapOvr>
    <a:masterClrMapping/>
  </p:clrMapOvr>
</p:sld>
</file>

<file path=ppt/theme/theme1.xml><?xml version="1.0" encoding="utf-8"?>
<a:theme xmlns:a="http://schemas.openxmlformats.org/drawingml/2006/main" name="Houttype">
  <a:themeElements>
    <a:clrScheme name="Hout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1203</Words>
  <Application>Microsoft Office PowerPoint</Application>
  <PresentationFormat>Breedbeeld</PresentationFormat>
  <Paragraphs>178</Paragraphs>
  <Slides>20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Noto Sans Symbols</vt:lpstr>
      <vt:lpstr>Rockwell</vt:lpstr>
      <vt:lpstr>Trebuchet MS</vt:lpstr>
      <vt:lpstr>Houttype</vt:lpstr>
      <vt:lpstr>PowerPoint-presentatie</vt:lpstr>
      <vt:lpstr>PROGRAMMA</vt:lpstr>
      <vt:lpstr>Activiteit</vt:lpstr>
      <vt:lpstr>Context</vt:lpstr>
      <vt:lpstr>Opdracht</vt:lpstr>
      <vt:lpstr>Presentaties</vt:lpstr>
      <vt:lpstr>Nabespreken (docent modus)</vt:lpstr>
      <vt:lpstr>Theorie</vt:lpstr>
      <vt:lpstr>Wat is het?</vt:lpstr>
      <vt:lpstr>Ervaringen</vt:lpstr>
      <vt:lpstr>Burgerschap</vt:lpstr>
      <vt:lpstr>Traditioneel vs modeldidactiek</vt:lpstr>
      <vt:lpstr>Burgerschapsles</vt:lpstr>
      <vt:lpstr>Tekening van een wetenschapper</vt:lpstr>
      <vt:lpstr>Niet-bedankt</vt:lpstr>
      <vt:lpstr>Wat vinden we belangrijk?</vt:lpstr>
      <vt:lpstr>Poster</vt:lpstr>
      <vt:lpstr>Poster</vt:lpstr>
      <vt:lpstr>PLG modeldidactiek</vt:lpstr>
      <vt:lpstr>Toekomstplannen (kort)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Onne Slooten</dc:creator>
  <cp:lastModifiedBy>Onne Slooten</cp:lastModifiedBy>
  <cp:revision>16</cp:revision>
  <dcterms:created xsi:type="dcterms:W3CDTF">2022-09-20T10:25:20Z</dcterms:created>
  <dcterms:modified xsi:type="dcterms:W3CDTF">2025-12-09T10:18:43Z</dcterms:modified>
</cp:coreProperties>
</file>